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sldIdLst>
    <p:sldId id="287" r:id="rId2"/>
    <p:sldId id="455" r:id="rId3"/>
    <p:sldId id="457" r:id="rId4"/>
    <p:sldId id="463" r:id="rId5"/>
    <p:sldId id="465" r:id="rId6"/>
    <p:sldId id="466" r:id="rId7"/>
    <p:sldId id="467" r:id="rId8"/>
    <p:sldId id="468" r:id="rId9"/>
    <p:sldId id="469" r:id="rId10"/>
    <p:sldId id="470" r:id="rId11"/>
    <p:sldId id="471" r:id="rId12"/>
    <p:sldId id="472" r:id="rId13"/>
  </p:sldIdLst>
  <p:sldSz cx="9906000" cy="6858000" type="A4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배달의민족 주아" panose="02020603020101020101" pitchFamily="18" charset="-127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6667E"/>
    <a:srgbClr val="FBB3BF"/>
    <a:srgbClr val="F66A81"/>
    <a:srgbClr val="F995A6"/>
    <a:srgbClr val="664E59"/>
    <a:srgbClr val="896977"/>
    <a:srgbClr val="55414A"/>
    <a:srgbClr val="F5516C"/>
    <a:srgbClr val="F43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6327" autoAdjust="0"/>
  </p:normalViewPr>
  <p:slideViewPr>
    <p:cSldViewPr snapToGrid="0">
      <p:cViewPr varScale="1">
        <p:scale>
          <a:sx n="157" d="100"/>
          <a:sy n="157" d="100"/>
        </p:scale>
        <p:origin x="528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Obs-HC5j5bI" TargetMode="Externa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jpg"/><Relationship Id="rId7" Type="http://schemas.openxmlformats.org/officeDocument/2006/relationships/image" Target="../media/image1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1257" y="4111614"/>
            <a:ext cx="22701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</a:t>
            </a:r>
            <a:r>
              <a:rPr lang="ko-KR" altLang="en-US" sz="25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언어 자료구조</a:t>
            </a:r>
            <a:endParaRPr lang="en-US" altLang="ko-KR" sz="2500" spc="-150" dirty="0">
              <a:solidFill>
                <a:schemeClr val="bg1"/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  <a:p>
            <a:pPr algn="ctr"/>
            <a:r>
              <a:rPr lang="en-US" altLang="ko-KR" sz="1000" spc="-150" dirty="0">
                <a:solidFill>
                  <a:schemeClr val="bg1"/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Chapter1. </a:t>
            </a:r>
            <a:r>
              <a:rPr lang="ko-KR" altLang="en-US" sz="1000" dirty="0">
                <a:solidFill>
                  <a:schemeClr val="bg1"/>
                </a:solidFill>
              </a:rPr>
              <a:t>알고리즘 분석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재귀</a:t>
            </a:r>
          </a:p>
          <a:p>
            <a:pPr algn="ctr"/>
            <a:endParaRPr lang="en-US" altLang="ko-KR" sz="2500" spc="-150" dirty="0">
              <a:solidFill>
                <a:schemeClr val="bg1"/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56515" y="4826604"/>
            <a:ext cx="3979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21011898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이헌성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  <a:p>
            <a:pPr lvl="0" algn="ctr">
              <a:defRPr/>
            </a:pPr>
            <a:r>
              <a:rPr lang="en-US" altLang="ko-KR" sz="1200" spc="-150" dirty="0">
                <a:solidFill>
                  <a:srgbClr val="4472C4">
                    <a:lumMod val="60000"/>
                    <a:lumOff val="4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21011982</a:t>
            </a:r>
            <a:r>
              <a:rPr lang="ko-KR" altLang="en-US" sz="1200" spc="-150" dirty="0">
                <a:solidFill>
                  <a:srgbClr val="4472C4">
                    <a:lumMod val="60000"/>
                    <a:lumOff val="4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박서연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5B5362-B741-C448-B195-D0842933B67C}"/>
              </a:ext>
            </a:extLst>
          </p:cNvPr>
          <p:cNvGrpSpPr/>
          <p:nvPr/>
        </p:nvGrpSpPr>
        <p:grpSpPr>
          <a:xfrm>
            <a:off x="3112435" y="1368802"/>
            <a:ext cx="4583091" cy="2742812"/>
            <a:chOff x="3112435" y="1368802"/>
            <a:chExt cx="4583091" cy="27428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23F706-9F9F-9E4D-9A4C-D518A9DD9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12" r="7491"/>
            <a:stretch/>
          </p:blipFill>
          <p:spPr>
            <a:xfrm>
              <a:off x="3112435" y="1851157"/>
              <a:ext cx="4583091" cy="2099465"/>
            </a:xfrm>
            <a:prstGeom prst="rect">
              <a:avLst/>
            </a:prstGeom>
          </p:spPr>
        </p:pic>
        <p:pic>
          <p:nvPicPr>
            <p:cNvPr id="9" name="그래픽 8" descr="모니터 윤곽선">
              <a:extLst>
                <a:ext uri="{FF2B5EF4-FFF2-40B4-BE49-F238E27FC236}">
                  <a16:creationId xmlns:a16="http://schemas.microsoft.com/office/drawing/2014/main" id="{B92CDCD1-34CA-5D40-837D-6071777D2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4937" y="1368802"/>
              <a:ext cx="2742812" cy="2742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9906000" cy="7939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981" y="102955"/>
            <a:ext cx="3852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 </a:t>
            </a:r>
            <a:r>
              <a:rPr lang="en-US" altLang="ko-KR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35661" y="4462491"/>
            <a:ext cx="2470340" cy="228326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 화면 · Pixabay의 무료 이미지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38014" y="1350515"/>
            <a:ext cx="9442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자연수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대해서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A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배수이면서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배수인 자연수를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공배수라고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한다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이런 공배수 중에서 가장 작은 수를 최소공배수라고 한다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예를 들어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6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공배수는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30, 60, 90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등이 있으며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최소 공배수는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자연수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주어졌을 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A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최소공배수를 구하는 프로그램을 작성하시오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981" y="941777"/>
            <a:ext cx="56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백준 문제 풀어보기 </a:t>
            </a:r>
            <a:r>
              <a:rPr lang="en-US" altLang="ko-KR" sz="2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76" y="2319366"/>
            <a:ext cx="2959553" cy="4286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50" y="2300715"/>
            <a:ext cx="82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#1</a:t>
            </a:r>
            <a:endParaRPr lang="ko-KR" altLang="en-US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2110" y="2344028"/>
            <a:ext cx="272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#2: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유클리드 </a:t>
            </a:r>
            <a:r>
              <a:rPr lang="ko-KR" altLang="en-US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호제법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0016313-B6A0-6544-BFD1-2157B3757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110" y="2755545"/>
            <a:ext cx="5211271" cy="1436092"/>
          </a:xfrm>
          <a:prstGeom prst="rect">
            <a:avLst/>
          </a:prstGeom>
        </p:spPr>
      </p:pic>
      <p:pic>
        <p:nvPicPr>
          <p:cNvPr id="14" name="그림 13">
            <a:hlinkClick r:id="rId6"/>
            <a:extLst>
              <a:ext uri="{FF2B5EF4-FFF2-40B4-BE49-F238E27FC236}">
                <a16:creationId xmlns:a16="http://schemas.microsoft.com/office/drawing/2014/main" id="{0318A426-26BA-DB4A-A4A2-7ACED6700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110" y="4281797"/>
            <a:ext cx="2874336" cy="16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4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7939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3" b="95751" l="9979" r="95541">
                        <a14:foregroundMark x1="44798" y1="15014" x2="44798" y2="150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1583" y="1788956"/>
            <a:ext cx="2032847" cy="15235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3981" y="102955"/>
            <a:ext cx="3852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 </a:t>
            </a:r>
            <a:r>
              <a:rPr lang="en-US" altLang="ko-KR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35661" y="4462491"/>
            <a:ext cx="2470340" cy="228326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38014" y="1350515"/>
            <a:ext cx="944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이진 트리를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입력받아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전위 순회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(preorder traversal),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중위 순회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inorder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traversal),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후위 순회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postorder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traversal)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결과를 출력하는 프로그램을 작성하시오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8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981" y="941777"/>
            <a:ext cx="56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백준 문제 풀어보기 </a:t>
            </a:r>
            <a:r>
              <a:rPr lang="en-US" altLang="ko-KR" sz="2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1938" y="973358"/>
            <a:ext cx="124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#1: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코드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69" y="2014139"/>
            <a:ext cx="2363769" cy="45971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938" y="2014140"/>
            <a:ext cx="1724294" cy="14979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232" y="2014139"/>
            <a:ext cx="2887419" cy="46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906000" cy="7939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3" b="95751" l="9979" r="95541">
                        <a14:foregroundMark x1="44798" y1="15014" x2="44798" y2="150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0920" y="2096115"/>
            <a:ext cx="2511626" cy="18823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3981" y="102955"/>
            <a:ext cx="3852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 </a:t>
            </a:r>
            <a:r>
              <a:rPr lang="en-US" altLang="ko-KR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35661" y="4462491"/>
            <a:ext cx="2470340" cy="228326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38014" y="1350515"/>
            <a:ext cx="944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이진 트리를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입력받아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전위 순회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(preorder traversal),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중위 순회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inorder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traversal),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후위 순회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postorder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traversal)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결과를 출력하는 프로그램을 작성하시오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8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981" y="941777"/>
            <a:ext cx="56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백준 문제 풀어보기 </a:t>
            </a:r>
            <a:r>
              <a:rPr lang="en-US" altLang="ko-KR" sz="2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66294" y="984344"/>
            <a:ext cx="269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#2: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순서도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031AC9-9D53-7E4D-B550-9D7825370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0" y="2165277"/>
            <a:ext cx="6610594" cy="39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6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EFD5D1-2CE3-3746-9ACC-CCFF06325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00"/>
            <a:ext cx="9906000" cy="68443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13AC22-7253-FA4A-8465-2DB224CC67DE}"/>
              </a:ext>
            </a:extLst>
          </p:cNvPr>
          <p:cNvSpPr/>
          <p:nvPr/>
        </p:nvSpPr>
        <p:spPr>
          <a:xfrm>
            <a:off x="177785" y="130332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목 차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cxnSp>
        <p:nvCxnSpPr>
          <p:cNvPr id="20" name="직선 연결선 6">
            <a:extLst>
              <a:ext uri="{FF2B5EF4-FFF2-40B4-BE49-F238E27FC236}">
                <a16:creationId xmlns:a16="http://schemas.microsoft.com/office/drawing/2014/main" id="{2CA3A909-D5C9-F448-80E3-E994BB6D9FBF}"/>
              </a:ext>
            </a:extLst>
          </p:cNvPr>
          <p:cNvCxnSpPr/>
          <p:nvPr/>
        </p:nvCxnSpPr>
        <p:spPr>
          <a:xfrm flipV="1">
            <a:off x="5465319" y="3027532"/>
            <a:ext cx="782985" cy="27258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7">
            <a:extLst>
              <a:ext uri="{FF2B5EF4-FFF2-40B4-BE49-F238E27FC236}">
                <a16:creationId xmlns:a16="http://schemas.microsoft.com/office/drawing/2014/main" id="{ABC1378E-5B67-D742-B686-C4D0C488849D}"/>
              </a:ext>
            </a:extLst>
          </p:cNvPr>
          <p:cNvCxnSpPr/>
          <p:nvPr/>
        </p:nvCxnSpPr>
        <p:spPr>
          <a:xfrm flipV="1">
            <a:off x="3364662" y="3026142"/>
            <a:ext cx="782985" cy="27258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5140EDE7-91FA-384E-832F-C6B1BD123567}"/>
              </a:ext>
            </a:extLst>
          </p:cNvPr>
          <p:cNvSpPr/>
          <p:nvPr/>
        </p:nvSpPr>
        <p:spPr>
          <a:xfrm>
            <a:off x="1932597" y="2555860"/>
            <a:ext cx="1577217" cy="157721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06D2DC-600B-594B-91A6-96E50F27366F}"/>
              </a:ext>
            </a:extLst>
          </p:cNvPr>
          <p:cNvSpPr/>
          <p:nvPr/>
        </p:nvSpPr>
        <p:spPr>
          <a:xfrm>
            <a:off x="2082923" y="3142915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알고리즘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B2C23C-B463-A443-9172-405601D71895}"/>
              </a:ext>
            </a:extLst>
          </p:cNvPr>
          <p:cNvSpPr/>
          <p:nvPr/>
        </p:nvSpPr>
        <p:spPr>
          <a:xfrm>
            <a:off x="4058463" y="2283273"/>
            <a:ext cx="1577217" cy="157721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8B44B3-0F85-CC4F-AB11-F89A8365BAF5}"/>
              </a:ext>
            </a:extLst>
          </p:cNvPr>
          <p:cNvSpPr/>
          <p:nvPr/>
        </p:nvSpPr>
        <p:spPr>
          <a:xfrm>
            <a:off x="4207415" y="2714671"/>
            <a:ext cx="1293565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순서도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반복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7DDB40-958D-E449-8D3F-A37614159DCB}"/>
              </a:ext>
            </a:extLst>
          </p:cNvPr>
          <p:cNvSpPr/>
          <p:nvPr/>
        </p:nvSpPr>
        <p:spPr>
          <a:xfrm>
            <a:off x="6113533" y="2502563"/>
            <a:ext cx="1577217" cy="157721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48D521-C555-9D4A-B127-968CA3D1BF54}"/>
              </a:ext>
            </a:extLst>
          </p:cNvPr>
          <p:cNvSpPr/>
          <p:nvPr/>
        </p:nvSpPr>
        <p:spPr>
          <a:xfrm>
            <a:off x="6255358" y="3101752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재귀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5FBA3A-72EE-2B4C-B4BE-4F01CD11F74C}"/>
              </a:ext>
            </a:extLst>
          </p:cNvPr>
          <p:cNvSpPr/>
          <p:nvPr/>
        </p:nvSpPr>
        <p:spPr>
          <a:xfrm>
            <a:off x="2857243" y="4322845"/>
            <a:ext cx="397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기본 알고리즘을 알아보고 재귀 프로그램을 구현해보자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43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39684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68660"/>
            <a:ext cx="125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411929" y="2448335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8584" y="2787477"/>
            <a:ext cx="2855935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0 1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750644" y="3235013"/>
            <a:ext cx="1586469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167528" y="3386015"/>
            <a:ext cx="2855935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알고리즘이란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11E2C8-7BD0-D24F-B7E0-A272F50F7A73}"/>
              </a:ext>
            </a:extLst>
          </p:cNvPr>
          <p:cNvSpPr/>
          <p:nvPr/>
        </p:nvSpPr>
        <p:spPr>
          <a:xfrm>
            <a:off x="4749800" y="1583262"/>
            <a:ext cx="3657600" cy="41486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244B99-C7BA-F140-BCA5-4D31F93B9471}"/>
              </a:ext>
            </a:extLst>
          </p:cNvPr>
          <p:cNvSpPr/>
          <p:nvPr/>
        </p:nvSpPr>
        <p:spPr>
          <a:xfrm>
            <a:off x="4902200" y="1735663"/>
            <a:ext cx="3361267" cy="220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6565D-CF95-0A40-A50E-C3FA8D275E21}"/>
              </a:ext>
            </a:extLst>
          </p:cNvPr>
          <p:cNvSpPr txBox="1"/>
          <p:nvPr/>
        </p:nvSpPr>
        <p:spPr>
          <a:xfrm>
            <a:off x="4898519" y="2079809"/>
            <a:ext cx="33612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accent5">
                    <a:lumMod val="50000"/>
                  </a:schemeClr>
                </a:solidFill>
              </a:rPr>
              <a:t>알고리즘</a:t>
            </a:r>
            <a:endParaRPr kumimoji="1" lang="en-US" altLang="ko-Kore-KR" dirty="0">
              <a:solidFill>
                <a:schemeClr val="accent5">
                  <a:lumMod val="50000"/>
                </a:schemeClr>
              </a:solidFill>
            </a:endParaRPr>
          </a:p>
          <a:p>
            <a:endParaRPr kumimoji="1" lang="en-US" altLang="ko-Kore-KR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문제를 해결하기 위한 것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명확하게 정의되고 순서가 있는 유한 개의 규칙으로 이루어진 집합을 말한다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1A432D-133E-BB4B-BC49-BDA2FF660D43}"/>
              </a:ext>
            </a:extLst>
          </p:cNvPr>
          <p:cNvSpPr txBox="1"/>
          <p:nvPr/>
        </p:nvSpPr>
        <p:spPr>
          <a:xfrm>
            <a:off x="4898520" y="4084461"/>
            <a:ext cx="336126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accent5">
                    <a:lumMod val="50000"/>
                  </a:schemeClr>
                </a:solidFill>
              </a:rPr>
              <a:t>아무리 정확한 알고리즘이라도 변수의 값에 따라 달라지는 경우 올바른 알고리즘이라 할 수 없다</a:t>
            </a:r>
            <a:r>
              <a:rPr kumimoji="1" lang="en-US" altLang="ko-KR" sz="1200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kumimoji="1" lang="en-US" altLang="ko-Kore-K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accent5">
                    <a:lumMod val="50000"/>
                  </a:schemeClr>
                </a:solidFill>
              </a:rPr>
              <a:t>상황에 따라 적절한 문법을 사용하여 항상 원하는 값이 도출이 되는 알고리즘이 올바른 알고리즘이다</a:t>
            </a:r>
            <a:r>
              <a:rPr kumimoji="1" lang="en-US" altLang="ko-KR" sz="1200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kumimoji="1" lang="ko-Kore-KR" altLang="en-US" dirty="0"/>
          </a:p>
        </p:txBody>
      </p:sp>
      <p:pic>
        <p:nvPicPr>
          <p:cNvPr id="16" name="그림 1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FCC6A2-9841-384A-B887-9125E89F4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0" y="1994462"/>
            <a:ext cx="3361266" cy="368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016C35E-FC3D-ED4C-BCB9-D8A9ECD73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332"/>
            <a:ext cx="9906000" cy="6844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30332"/>
            <a:ext cx="675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white">
                    <a:lumMod val="95000"/>
                  </a:prst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내 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2BCF41D-865E-5346-975C-51D083CBC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" y="0"/>
            <a:ext cx="9903161" cy="71948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4B4828-5E3D-B741-BE3F-5CA7022A0A16}"/>
              </a:ext>
            </a:extLst>
          </p:cNvPr>
          <p:cNvSpPr/>
          <p:nvPr/>
        </p:nvSpPr>
        <p:spPr>
          <a:xfrm>
            <a:off x="177785" y="130332"/>
            <a:ext cx="125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래픽 2" descr="남성 프로그래머 윤곽선">
            <a:extLst>
              <a:ext uri="{FF2B5EF4-FFF2-40B4-BE49-F238E27FC236}">
                <a16:creationId xmlns:a16="http://schemas.microsoft.com/office/drawing/2014/main" id="{77E212C2-249C-BE45-BC7E-D695DC9337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930" y="827466"/>
            <a:ext cx="905934" cy="905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D45E3-D0AD-0642-8AD7-3AE1BAD7A873}"/>
              </a:ext>
            </a:extLst>
          </p:cNvPr>
          <p:cNvSpPr txBox="1"/>
          <p:nvPr/>
        </p:nvSpPr>
        <p:spPr>
          <a:xfrm>
            <a:off x="1049864" y="956154"/>
            <a:ext cx="31411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알고리즘의</a:t>
            </a:r>
            <a:r>
              <a:rPr kumimoji="1"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예시</a:t>
            </a:r>
            <a:endParaRPr kumimoji="1" lang="en-US" altLang="ko-KR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kumimoji="1" lang="en-US" altLang="ko-KR" sz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kumimoji="1"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세 정수의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중앙값을 찾는 알고리즘</a:t>
            </a:r>
            <a:endParaRPr kumimoji="1" lang="ko-Kore-KR" altLang="en-US" sz="1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CDB9E6A-B0F5-E945-93F5-C3C6FDC45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12" y="1931487"/>
            <a:ext cx="3566799" cy="2175933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1D85D400-2D1F-B644-B1A6-7E3F4BE3D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6" y="1931487"/>
            <a:ext cx="4108585" cy="466430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C49F3F-704F-B04E-8442-75655FD78236}"/>
              </a:ext>
            </a:extLst>
          </p:cNvPr>
          <p:cNvSpPr/>
          <p:nvPr/>
        </p:nvSpPr>
        <p:spPr>
          <a:xfrm>
            <a:off x="989512" y="4263640"/>
            <a:ext cx="3566799" cy="233215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C2D34F-29C9-8B45-900E-9CCFC2D4BCE3}"/>
              </a:ext>
            </a:extLst>
          </p:cNvPr>
          <p:cNvSpPr/>
          <p:nvPr/>
        </p:nvSpPr>
        <p:spPr>
          <a:xfrm>
            <a:off x="1095825" y="4365243"/>
            <a:ext cx="3277823" cy="1215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66C659-BA19-F749-AA24-BC6F69169D7B}"/>
              </a:ext>
            </a:extLst>
          </p:cNvPr>
          <p:cNvSpPr txBox="1"/>
          <p:nvPr/>
        </p:nvSpPr>
        <p:spPr>
          <a:xfrm>
            <a:off x="4206651" y="1886890"/>
            <a:ext cx="27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DB44E9-87AB-6A4F-B0CA-94E59A883A6C}"/>
              </a:ext>
            </a:extLst>
          </p:cNvPr>
          <p:cNvSpPr txBox="1"/>
          <p:nvPr/>
        </p:nvSpPr>
        <p:spPr>
          <a:xfrm>
            <a:off x="8493311" y="1932001"/>
            <a:ext cx="27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4016E7-D308-2C4D-8D61-9DE599F5443F}"/>
              </a:ext>
            </a:extLst>
          </p:cNvPr>
          <p:cNvSpPr txBox="1"/>
          <p:nvPr/>
        </p:nvSpPr>
        <p:spPr>
          <a:xfrm>
            <a:off x="1095824" y="4588374"/>
            <a:ext cx="32778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b="1" dirty="0"/>
              <a:t>코드</a:t>
            </a:r>
            <a:r>
              <a:rPr kumimoji="1" lang="en-US" altLang="ko-KR" sz="1100" b="1" dirty="0"/>
              <a:t>1</a:t>
            </a:r>
            <a:endParaRPr kumimoji="1" lang="en-US" altLang="ko-KR" sz="1100" dirty="0"/>
          </a:p>
          <a:p>
            <a:pPr marL="228600" indent="-228600">
              <a:buFont typeface="Wingdings" pitchFamily="2" charset="2"/>
              <a:buChar char="Ø"/>
            </a:pPr>
            <a:r>
              <a:rPr lang="en-US" altLang="ko-KR" sz="1100" dirty="0"/>
              <a:t>3</a:t>
            </a:r>
            <a:r>
              <a:rPr lang="ko-KR" altLang="en-US" sz="1100" dirty="0"/>
              <a:t>항 연산자를 활용한 중앙값을 찾는 함수 이용</a:t>
            </a:r>
            <a:endParaRPr lang="en-US" altLang="ko-KR" sz="1100" dirty="0"/>
          </a:p>
          <a:p>
            <a:pPr marL="228600" indent="-228600">
              <a:buFont typeface="Wingdings" pitchFamily="2" charset="2"/>
              <a:buChar char="Ø"/>
            </a:pPr>
            <a:r>
              <a:rPr lang="ko-KR" altLang="en-US" sz="1100" dirty="0"/>
              <a:t>변수 비교에 있어 직관적이며 간단함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kumimoji="1" lang="ko-KR" altLang="en-US" sz="1100" b="1" dirty="0"/>
              <a:t>코드</a:t>
            </a:r>
            <a:r>
              <a:rPr kumimoji="1" lang="en-US" altLang="ko-KR" sz="1100" b="1" dirty="0"/>
              <a:t>2</a:t>
            </a:r>
            <a:endParaRPr kumimoji="1" lang="en-US" altLang="ko-KR" sz="1100" dirty="0"/>
          </a:p>
          <a:p>
            <a:pPr marL="171450" indent="-171450">
              <a:buFont typeface="Wingdings" pitchFamily="2" charset="2"/>
              <a:buChar char="Ø"/>
            </a:pPr>
            <a:r>
              <a:rPr kumimoji="1" lang="ko-KR" altLang="en-US" sz="1100" dirty="0"/>
              <a:t>최적화된 중앙값 분석 코드 </a:t>
            </a:r>
            <a:endParaRPr kumimoji="1" lang="en-US" altLang="ko-KR" sz="1100" dirty="0"/>
          </a:p>
          <a:p>
            <a:pPr marL="171450" indent="-171450">
              <a:buFont typeface="Wingdings" pitchFamily="2" charset="2"/>
              <a:buChar char="Ø"/>
            </a:pPr>
            <a:r>
              <a:rPr kumimoji="1" lang="ko-KR" altLang="en-US" sz="1100" dirty="0"/>
              <a:t>반복에 있어 가장 효율적인 코드이다</a:t>
            </a:r>
            <a:r>
              <a:rPr kumimoji="1" lang="en-US" altLang="ko-KR" sz="1100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endParaRPr kumimoji="1" lang="en-US" altLang="ko-Kore-KR" sz="1050" dirty="0"/>
          </a:p>
          <a:p>
            <a:r>
              <a:rPr lang="ko-KR" altLang="en-US" sz="1050" u="sng" dirty="0"/>
              <a:t>알고리즘을 어떻게 짜냐 에 따라 </a:t>
            </a:r>
            <a:r>
              <a:rPr lang="ko-KR" altLang="en-US" sz="1050" u="sng" dirty="0" err="1"/>
              <a:t>가독성이</a:t>
            </a:r>
            <a:r>
              <a:rPr lang="ko-KR" altLang="en-US" sz="1050" u="sng" dirty="0"/>
              <a:t> 좋은 프로그램</a:t>
            </a:r>
            <a:r>
              <a:rPr lang="en-US" altLang="ko-KR" sz="1050" u="sng" dirty="0"/>
              <a:t>, </a:t>
            </a:r>
            <a:r>
              <a:rPr lang="ko-KR" altLang="en-US" sz="1050" u="sng" dirty="0"/>
              <a:t>효율성이 좋은 프로그램으로 만들 수 있다</a:t>
            </a:r>
            <a:r>
              <a:rPr lang="en-US" altLang="ko-KR" sz="1100" u="sng" dirty="0"/>
              <a:t>.</a:t>
            </a:r>
            <a:endParaRPr kumimoji="1" lang="ko-Kore-KR" altLang="en-US" sz="800" u="sng" dirty="0"/>
          </a:p>
        </p:txBody>
      </p:sp>
    </p:spTree>
    <p:extLst>
      <p:ext uri="{BB962C8B-B14F-4D97-AF65-F5344CB8AC3E}">
        <p14:creationId xmlns:p14="http://schemas.microsoft.com/office/powerpoint/2010/main" val="149378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48150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30332"/>
            <a:ext cx="998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11E2C8-7BD0-D24F-B7E0-A272F50F7A73}"/>
              </a:ext>
            </a:extLst>
          </p:cNvPr>
          <p:cNvSpPr/>
          <p:nvPr/>
        </p:nvSpPr>
        <p:spPr>
          <a:xfrm>
            <a:off x="1286929" y="1667929"/>
            <a:ext cx="3657600" cy="41486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244B99-C7BA-F140-BCA5-4D31F93B9471}"/>
              </a:ext>
            </a:extLst>
          </p:cNvPr>
          <p:cNvSpPr/>
          <p:nvPr/>
        </p:nvSpPr>
        <p:spPr>
          <a:xfrm>
            <a:off x="1439329" y="1794929"/>
            <a:ext cx="3361267" cy="33020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순서도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기호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4975D5-3B7D-AC41-A7FD-AB75B34B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52" y="2240221"/>
            <a:ext cx="3123353" cy="329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613FA3C-DC5D-284A-BB2F-F487BFE48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694" y="1667929"/>
            <a:ext cx="1802730" cy="1625605"/>
          </a:xfrm>
          <a:prstGeom prst="rect">
            <a:avLst/>
          </a:prstGeom>
        </p:spPr>
      </p:pic>
      <p:pic>
        <p:nvPicPr>
          <p:cNvPr id="11" name="그림 10" descr="컴퓨터 화면 · Pixabay의 무료 이미지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229AFE9-946C-194E-9222-FC1B695321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1891" r="1101" b="864"/>
          <a:stretch/>
        </p:blipFill>
        <p:spPr>
          <a:xfrm>
            <a:off x="5219693" y="3450166"/>
            <a:ext cx="3721103" cy="2366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19E89-799A-304D-9F5A-5FD44CACD68A}"/>
              </a:ext>
            </a:extLst>
          </p:cNvPr>
          <p:cNvSpPr txBox="1"/>
          <p:nvPr/>
        </p:nvSpPr>
        <p:spPr>
          <a:xfrm>
            <a:off x="7022424" y="1960031"/>
            <a:ext cx="1946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알고리즘을</a:t>
            </a:r>
            <a:r>
              <a:rPr kumimoji="1"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분석하기 위해선 </a:t>
            </a:r>
            <a:endParaRPr kumimoji="1"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000" dirty="0">
                <a:solidFill>
                  <a:srgbClr val="F666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알고리즘의 순서를 정확히 파악</a:t>
            </a:r>
            <a:r>
              <a:rPr kumimoji="1"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것이 중요하다</a:t>
            </a:r>
            <a:r>
              <a:rPr kumimoji="1"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kumimoji="1" lang="en-US" altLang="ko-Kore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위해 </a:t>
            </a:r>
            <a:r>
              <a:rPr kumimoji="1" lang="ko-KR" altLang="en-US" sz="1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  <a:r>
              <a:rPr kumimoji="1"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그리는 법을 알아두는 것이 좋다</a:t>
            </a:r>
            <a:r>
              <a:rPr kumimoji="1"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kumimoji="1" lang="ko-Kore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04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6C1F786-EFF3-A44F-96FB-556E049B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17" y="4248150"/>
            <a:ext cx="1813983" cy="2527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785" y="172667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4201E-8E31-0C49-A3A2-61E476ABD6A6}"/>
              </a:ext>
            </a:extLst>
          </p:cNvPr>
          <p:cNvSpPr txBox="1"/>
          <p:nvPr/>
        </p:nvSpPr>
        <p:spPr>
          <a:xfrm>
            <a:off x="2099733" y="1244601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반복의</a:t>
            </a:r>
            <a:r>
              <a:rPr kumimoji="1" lang="ko-KR" altLang="en-US" b="1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종류</a:t>
            </a:r>
            <a:endParaRPr kumimoji="1" lang="ko-Kore-KR" altLang="en-US" b="1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47AA2897-C64C-A744-B584-ACB3127D9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31632"/>
              </p:ext>
            </p:extLst>
          </p:nvPr>
        </p:nvGraphicFramePr>
        <p:xfrm>
          <a:off x="2099733" y="1745584"/>
          <a:ext cx="5861050" cy="741680"/>
        </p:xfrm>
        <a:graphic>
          <a:graphicData uri="http://schemas.openxmlformats.org/drawingml/2006/table">
            <a:tbl>
              <a:tblPr firstCol="1">
                <a:tableStyleId>{7DF18680-E054-41AD-8BC1-D1AEF772440D}</a:tableStyleId>
              </a:tblPr>
              <a:tblGrid>
                <a:gridCol w="2088939">
                  <a:extLst>
                    <a:ext uri="{9D8B030D-6E8A-4147-A177-3AD203B41FA5}">
                      <a16:colId xmlns:a16="http://schemas.microsoft.com/office/drawing/2014/main" val="3317829400"/>
                    </a:ext>
                  </a:extLst>
                </a:gridCol>
                <a:gridCol w="3772111">
                  <a:extLst>
                    <a:ext uri="{9D8B030D-6E8A-4147-A177-3AD203B41FA5}">
                      <a16:colId xmlns:a16="http://schemas.microsoft.com/office/drawing/2014/main" val="171234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사전</a:t>
                      </a:r>
                      <a:r>
                        <a:rPr lang="ko-KR" altLang="en-US" dirty="0"/>
                        <a:t> 판단 반복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do while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434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사후</a:t>
                      </a:r>
                      <a:r>
                        <a:rPr lang="ko-KR" altLang="en-US" dirty="0"/>
                        <a:t> 판단 반복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for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58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4AD55ED-2A2A-BB43-9B0D-1EEE07FE1D30}"/>
              </a:ext>
            </a:extLst>
          </p:cNvPr>
          <p:cNvSpPr txBox="1"/>
          <p:nvPr/>
        </p:nvSpPr>
        <p:spPr>
          <a:xfrm>
            <a:off x="2099732" y="2668114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반복의</a:t>
            </a:r>
            <a:r>
              <a:rPr kumimoji="1" lang="ko-KR" altLang="en-US" b="1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예제</a:t>
            </a:r>
            <a:endParaRPr kumimoji="1" lang="ko-Kore-KR" altLang="en-US" b="1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FC2D984-80A2-2D44-86C2-A905113B72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8"/>
          <a:stretch/>
        </p:blipFill>
        <p:spPr>
          <a:xfrm>
            <a:off x="2144183" y="3214908"/>
            <a:ext cx="5816600" cy="29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9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9906000" cy="7939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5" b="96154" l="27027" r="87027"/>
                    </a14:imgEffect>
                  </a14:imgLayer>
                </a14:imgProps>
              </a:ext>
            </a:extLst>
          </a:blip>
          <a:srcRect l="23031" r="8919" b="438"/>
          <a:stretch/>
        </p:blipFill>
        <p:spPr>
          <a:xfrm>
            <a:off x="7561595" y="1060697"/>
            <a:ext cx="2480379" cy="22950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3981" y="102955"/>
            <a:ext cx="1273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544" y="1319584"/>
            <a:ext cx="911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알고리즘이나 함수가 자기 자신을 호출해 문제를 해결하는 프로그래밍 기법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435661" y="4462491"/>
            <a:ext cx="2470340" cy="228326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 화면 · Pixabay의 무료 이미지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5674" y="2754151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 알고리즘의 구조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6" y="3355791"/>
            <a:ext cx="4448175" cy="202882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520714" y="3772584"/>
            <a:ext cx="3832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903995" y="3772584"/>
            <a:ext cx="0" cy="3362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20714" y="4107882"/>
            <a:ext cx="3832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5855" y="4735395"/>
            <a:ext cx="3066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순환 호출을 하는 부분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112062" y="3940689"/>
            <a:ext cx="895235" cy="678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1"/>
          </p:cNvCxnSpPr>
          <p:nvPr/>
        </p:nvCxnSpPr>
        <p:spPr>
          <a:xfrm flipH="1">
            <a:off x="4591958" y="4889284"/>
            <a:ext cx="513897" cy="33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07190" y="5779507"/>
            <a:ext cx="1166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해결된 부분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2195174" y="4944037"/>
            <a:ext cx="318056" cy="7556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15363" y="3786800"/>
            <a:ext cx="3066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순환을 멈추는 부분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3515761" y="5007268"/>
            <a:ext cx="519645" cy="79414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759866" y="4944033"/>
            <a:ext cx="14124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75583" y="5864490"/>
            <a:ext cx="3066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남아있는 부분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30429" y="6179522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 알고리즘의 원리</a:t>
            </a:r>
          </a:p>
        </p:txBody>
      </p:sp>
    </p:spTree>
    <p:extLst>
      <p:ext uri="{BB962C8B-B14F-4D97-AF65-F5344CB8AC3E}">
        <p14:creationId xmlns:p14="http://schemas.microsoft.com/office/powerpoint/2010/main" val="216601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7939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981" y="102955"/>
            <a:ext cx="1273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35661" y="4462491"/>
            <a:ext cx="2470340" cy="228326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 화면 · Pixabay의 무료 이미지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25" y="1191764"/>
            <a:ext cx="3709715" cy="31338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8173" y="4398749"/>
            <a:ext cx="325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재귀함수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X&gt;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459" y="1191763"/>
            <a:ext cx="3803668" cy="31338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418414" y="4398749"/>
            <a:ext cx="325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재귀함수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O&gt;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622" y="5125975"/>
            <a:ext cx="76799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재귀함수</a:t>
            </a:r>
            <a:r>
              <a:rPr lang="ko-KR" altLang="en-US" sz="20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 이유</a:t>
            </a:r>
            <a:endParaRPr lang="en-US" altLang="ko-KR" sz="20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 자체가 재귀적으로 표현하기 자연스러움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가독성이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높아짐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사용을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줄여줌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메모리 크기가 상대적으로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적어짐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45225" y="4970387"/>
            <a:ext cx="7310895" cy="27377"/>
          </a:xfrm>
          <a:prstGeom prst="line">
            <a:avLst/>
          </a:prstGeom>
          <a:ln w="38100">
            <a:solidFill>
              <a:srgbClr val="1D3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9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906000" cy="7939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981" y="102955"/>
            <a:ext cx="1273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35661" y="4462491"/>
            <a:ext cx="2470340" cy="228326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 화면 · Pixabay의 무료 이미지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4" b="98750" l="2120" r="733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068"/>
          <a:stretch/>
        </p:blipFill>
        <p:spPr>
          <a:xfrm>
            <a:off x="7781583" y="4130697"/>
            <a:ext cx="2124417" cy="26150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33981" y="991056"/>
            <a:ext cx="56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재귀 예제 풀어보기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7" y="1506514"/>
            <a:ext cx="4727288" cy="49983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04269" y="2715823"/>
            <a:ext cx="4062783" cy="2020440"/>
          </a:xfrm>
          <a:prstGeom prst="rect">
            <a:avLst/>
          </a:prstGeom>
          <a:solidFill>
            <a:srgbClr val="EEEEEE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36515" y="3207367"/>
            <a:ext cx="339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탑의 개수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입력받아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하노이 탑 문제를 풀어보자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82497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2165</TotalTime>
  <Words>419</Words>
  <Application>Microsoft Macintosh PowerPoint</Application>
  <PresentationFormat>A4 용지(210x297mm)</PresentationFormat>
  <Paragraphs>85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배달의민족 주아</vt:lpstr>
      <vt:lpstr>Wingdings</vt:lpstr>
      <vt:lpstr>Arial</vt:lpstr>
      <vt:lpstr>아리따-돋움(TTF)-Bold</vt:lpstr>
      <vt:lpstr>맑은 고딕</vt:lpstr>
      <vt:lpstr>아리따-돋움4.0(TTF)-SemiBold</vt:lpstr>
      <vt:lpstr>Calibri Light</vt:lpstr>
      <vt:lpstr>아리따-돋움(TTF)-Medium</vt:lpstr>
      <vt:lpstr>Calibri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이 헌성</cp:lastModifiedBy>
  <cp:revision>542</cp:revision>
  <dcterms:created xsi:type="dcterms:W3CDTF">2017-09-07T10:48:07Z</dcterms:created>
  <dcterms:modified xsi:type="dcterms:W3CDTF">2022-01-02T15:16:50Z</dcterms:modified>
</cp:coreProperties>
</file>